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3" r:id="rId2"/>
    <p:sldId id="257" r:id="rId3"/>
    <p:sldId id="264" r:id="rId4"/>
    <p:sldId id="265" r:id="rId5"/>
    <p:sldId id="258" r:id="rId6"/>
    <p:sldId id="261" r:id="rId7"/>
  </p:sldIdLst>
  <p:sldSz cx="12192000" cy="6858000"/>
  <p:notesSz cx="6858000" cy="9144000"/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F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3"/>
    <p:restoredTop sz="83705"/>
  </p:normalViewPr>
  <p:slideViewPr>
    <p:cSldViewPr snapToGrid="0" snapToObjects="1" showGuides="1">
      <p:cViewPr varScale="1">
        <p:scale>
          <a:sx n="86" d="100"/>
          <a:sy n="86" d="100"/>
        </p:scale>
        <p:origin x="216" y="4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CA147-2F03-9047-8B20-06D7D4597AAE}" type="datetimeFigureOut">
              <a:rPr lang="en-TW" smtClean="0"/>
              <a:t>3/4/24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743DE-D243-704C-AE83-404A2F158E2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537256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743DE-D243-704C-AE83-404A2F158E28}" type="slidenum">
              <a:rPr lang="en-TW" smtClean="0"/>
              <a:t>1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978726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paper consumed annually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743DE-D243-704C-AE83-404A2F158E28}" type="slidenum">
              <a:rPr lang="en-TW" smtClean="0"/>
              <a:t>2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555648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Amount of paper used and trees</a:t>
            </a:r>
            <a:r>
              <a:rPr lang="zh-TW" altLang="en-US" dirty="0"/>
              <a:t> </a:t>
            </a:r>
            <a:r>
              <a:rPr lang="en-US" dirty="0"/>
              <a:t>per year </a:t>
            </a:r>
          </a:p>
          <a:p>
            <a:endParaRPr lang="en-US" dirty="0"/>
          </a:p>
          <a:p>
            <a:r>
              <a:rPr lang="en-US" altLang="zh-TW" dirty="0"/>
              <a:t>Reference:</a:t>
            </a:r>
            <a:r>
              <a:rPr lang="zh-TW" altLang="en-US" dirty="0"/>
              <a:t> </a:t>
            </a:r>
            <a:r>
              <a:rPr lang="en-US" dirty="0"/>
              <a:t>https://8billiontrees.com/trees/how-many-trees-are-cut-down-each-year-for-paper/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743DE-D243-704C-AE83-404A2F158E28}" type="slidenum">
              <a:rPr lang="en-TW" smtClean="0"/>
              <a:t>3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650205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single tree can absorb CO2 at a rate of 12kg per year.</a:t>
            </a:r>
            <a:r>
              <a:rPr lang="zh-TW" altLang="en-US" dirty="0"/>
              <a:t> </a:t>
            </a:r>
            <a:r>
              <a:rPr lang="en-US" altLang="zh-TW" dirty="0"/>
              <a:t>(Reference:</a:t>
            </a:r>
            <a:r>
              <a:rPr lang="zh-TW" altLang="en-US" dirty="0"/>
              <a:t> </a:t>
            </a:r>
            <a:r>
              <a:rPr lang="en-US" altLang="zh-TW" dirty="0"/>
              <a:t>https://</a:t>
            </a:r>
            <a:r>
              <a:rPr lang="en-US" altLang="zh-TW" dirty="0" err="1"/>
              <a:t>fairsnape.com</a:t>
            </a:r>
            <a:r>
              <a:rPr lang="en-US" altLang="zh-TW" dirty="0"/>
              <a:t>/2018/07/24/planting-trees-to-offset-construction-carbons/)</a:t>
            </a:r>
            <a:endParaRPr lang="en-US" dirty="0"/>
          </a:p>
          <a:p>
            <a:r>
              <a:rPr lang="en-US" dirty="0"/>
              <a:t>On average, emissions are about 17–18 kg per </a:t>
            </a:r>
            <a:r>
              <a:rPr lang="en-US" dirty="0" err="1"/>
              <a:t>tonne</a:t>
            </a:r>
            <a:r>
              <a:rPr lang="en-US" dirty="0"/>
              <a:t> of paper</a:t>
            </a:r>
            <a:r>
              <a:rPr lang="en-US" altLang="zh-TW" dirty="0"/>
              <a:t>/18</a:t>
            </a:r>
            <a:r>
              <a:rPr lang="zh-TW" altLang="en-US" dirty="0"/>
              <a:t> </a:t>
            </a:r>
            <a:r>
              <a:rPr lang="en-US" altLang="zh-TW" dirty="0"/>
              <a:t>g</a:t>
            </a:r>
            <a:r>
              <a:rPr lang="zh-TW" altLang="en-US" dirty="0"/>
              <a:t> </a:t>
            </a:r>
            <a:r>
              <a:rPr lang="en-US" altLang="zh-TW" dirty="0"/>
              <a:t>per</a:t>
            </a:r>
            <a:r>
              <a:rPr lang="zh-TW" altLang="en-US" dirty="0"/>
              <a:t> </a:t>
            </a:r>
            <a:r>
              <a:rPr lang="en-US" altLang="zh-TW" dirty="0"/>
              <a:t>paper.</a:t>
            </a:r>
            <a:r>
              <a:rPr lang="zh-TW" altLang="en-US" dirty="0"/>
              <a:t> </a:t>
            </a:r>
            <a:r>
              <a:rPr lang="en-US" altLang="zh-TW" dirty="0"/>
              <a:t>(Reference:</a:t>
            </a:r>
            <a:r>
              <a:rPr lang="zh-TW" altLang="en-US" dirty="0"/>
              <a:t> </a:t>
            </a:r>
            <a:r>
              <a:rPr lang="en-US" altLang="zh-TW" dirty="0"/>
              <a:t>https://</a:t>
            </a:r>
            <a:r>
              <a:rPr lang="en-US" altLang="zh-TW" dirty="0" err="1"/>
              <a:t>www.holmen.com</a:t>
            </a:r>
            <a:r>
              <a:rPr lang="en-US" altLang="zh-TW" dirty="0"/>
              <a:t>/</a:t>
            </a:r>
            <a:r>
              <a:rPr lang="en-US" altLang="zh-TW" dirty="0" err="1"/>
              <a:t>en</a:t>
            </a:r>
            <a:r>
              <a:rPr lang="en-US" altLang="zh-TW" dirty="0"/>
              <a:t>/paper/sustainability/sustainability-stories/how-to-</a:t>
            </a:r>
            <a:r>
              <a:rPr lang="en-US" altLang="zh-TW" dirty="0" err="1"/>
              <a:t>undrestand</a:t>
            </a:r>
            <a:r>
              <a:rPr lang="en-US" altLang="zh-TW" dirty="0"/>
              <a:t>-carbon-footprints/)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total of the above two is the carbon emissions caused by using traditional methods. </a:t>
            </a:r>
          </a:p>
          <a:p>
            <a:r>
              <a:rPr lang="en-US" dirty="0"/>
              <a:t>If </a:t>
            </a:r>
            <a:r>
              <a:rPr lang="en-US" altLang="zh-TW" dirty="0"/>
              <a:t>they</a:t>
            </a:r>
            <a:r>
              <a:rPr lang="zh-TW" altLang="en-US" dirty="0"/>
              <a:t> </a:t>
            </a:r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dirty="0"/>
              <a:t>RiConnect, it becomes the carbon emissions we can help reduce.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743DE-D243-704C-AE83-404A2F158E28}" type="slidenum">
              <a:rPr lang="en-TW" smtClean="0"/>
              <a:t>4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609406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a. Paper cost savings = €2,100 (210,000 pages times €0.01 per page).</a:t>
            </a:r>
            <a:endParaRPr lang="en-TW" sz="1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 </a:t>
            </a:r>
            <a:endParaRPr lang="en-TW" sz="1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b. Labor cost savings = €175,000 (210,000 pages times 5 minutes per page divided by 60 times €20 per hour).</a:t>
            </a:r>
            <a:endParaRPr lang="en-TW" sz="1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 </a:t>
            </a:r>
            <a:endParaRPr lang="en-TW" sz="1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c. Carbon emissions reduction = (210,000 divided by 200,000) times 942 kg CO2 = 989.1 kg CO2 equivalent.</a:t>
            </a:r>
            <a:endParaRPr lang="en-TW" sz="1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 </a:t>
            </a:r>
            <a:endParaRPr lang="en-TW" sz="1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d. Financial benefit of CO2 reduction = (989.1 kg CO2 equivalent divided by</a:t>
            </a:r>
            <a:r>
              <a:rPr lang="en-US" sz="1800" b="1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Calibri" panose="020F0502020204030204" pitchFamily="34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1,000) times €50 = €49.455.</a:t>
            </a:r>
            <a:endParaRPr lang="en-TW" sz="1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 </a:t>
            </a:r>
            <a:endParaRPr lang="en-TW" sz="1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e. Carbon emissions from digital data transfer = 157.5 grams CO2 equivalent.</a:t>
            </a:r>
            <a:endParaRPr lang="en-TW" sz="1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743DE-D243-704C-AE83-404A2F158E28}" type="slidenum">
              <a:rPr lang="en-TW" smtClean="0"/>
              <a:t>5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157351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743DE-D243-704C-AE83-404A2F158E28}" type="slidenum">
              <a:rPr lang="en-TW" smtClean="0"/>
              <a:t>6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382416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238E4-3DA2-C85D-CCEE-5843AF4FA2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8CDB0-1BA1-F255-1AF5-5E7141A3F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08109-ED00-B842-3FFF-9CD2C5180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F62C-F59A-184F-A1FF-BEFBB03C3100}" type="datetimeFigureOut">
              <a:rPr lang="en-TW" smtClean="0"/>
              <a:t>3/4/24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43B31-5350-E984-BC28-3EECF7F0A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5E019-39C5-6CB7-0681-20563F0C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DD13-76EC-3A44-A3F5-1215F60EF7CB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63603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97FC-2AA5-3340-9808-301790BA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A5896-11A7-1B25-D0E4-37824B0D9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15B89-CEB9-482D-3417-4E7E8B82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F62C-F59A-184F-A1FF-BEFBB03C3100}" type="datetimeFigureOut">
              <a:rPr lang="en-TW" smtClean="0"/>
              <a:t>3/4/24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4948C-5C12-5063-D7FE-06B3E57A7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6F98A-0146-C896-95A3-A1D1AD16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DD13-76EC-3A44-A3F5-1215F60EF7CB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5161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94FFAF-F288-AF2B-CDB0-08326CDB8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1EF862-BCF0-8A9B-5BA7-A8ED2B58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1EA93-4434-D8C3-8785-A6C9A6E28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F62C-F59A-184F-A1FF-BEFBB03C3100}" type="datetimeFigureOut">
              <a:rPr lang="en-TW" smtClean="0"/>
              <a:t>3/4/24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B37BC-9914-81B9-AD97-A945DA17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FF99D-5E78-1D66-8AE8-57EA6863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DD13-76EC-3A44-A3F5-1215F60EF7CB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426654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CC7C4-D6A1-548C-56DE-AAD8D491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73646-0A84-A1B4-F429-AF8F44177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29110-13BE-A55A-AE67-54520998F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F62C-F59A-184F-A1FF-BEFBB03C3100}" type="datetimeFigureOut">
              <a:rPr lang="en-TW" smtClean="0"/>
              <a:t>3/4/24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C88D7-AB6A-DFEA-3709-4D47EA46E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23023-73A9-980D-7545-F750856A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DD13-76EC-3A44-A3F5-1215F60EF7CB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44312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FE0E0-0E45-0E4B-80F2-F350AA1C4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CA3D3-209B-ADA8-78CA-FAE8D4A58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98915-12BE-566A-A6C4-D0496E83B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F62C-F59A-184F-A1FF-BEFBB03C3100}" type="datetimeFigureOut">
              <a:rPr lang="en-TW" smtClean="0"/>
              <a:t>3/4/24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199D9-E6FD-179B-6A3B-B4EFBC1ED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14699-6ED4-D2F3-30A5-83AF5AC19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DD13-76EC-3A44-A3F5-1215F60EF7CB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20380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81758-9059-A4D7-13AA-914451E79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7AE7E-AC96-49B3-DB2C-0C888B739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594A4-EBA3-EE81-7544-8CE28EB24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68345-D635-50D1-1BC6-81F4CD4F4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F62C-F59A-184F-A1FF-BEFBB03C3100}" type="datetimeFigureOut">
              <a:rPr lang="en-TW" smtClean="0"/>
              <a:t>3/4/24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088A0-9F52-D037-70AC-96DFF1435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462BD-43B5-55A0-943B-96EC306CC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DD13-76EC-3A44-A3F5-1215F60EF7CB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4712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D5F50-AF5A-D536-C368-C334A8A9C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F977A-6294-8131-6773-097FD7139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390EC6-EC86-444B-97B7-9B47DC51F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FDBDFB-EF45-AD3F-BDD6-557082AF3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0FB81C-B1DF-2D3F-AF2C-C3C53DC9BD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A5EA7-B258-A1C5-0391-0C6358FDA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F62C-F59A-184F-A1FF-BEFBB03C3100}" type="datetimeFigureOut">
              <a:rPr lang="en-TW" smtClean="0"/>
              <a:t>3/4/24</a:t>
            </a:fld>
            <a:endParaRPr lang="en-T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71CEAD-DB5F-79D8-A143-750E8ED6F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3883FB-3E87-0B38-EA36-0E38251B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DD13-76EC-3A44-A3F5-1215F60EF7CB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9032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A3CB-81FC-BE56-BD49-12E1EB014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4EF6FA-753A-33AB-D942-7267871CD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F62C-F59A-184F-A1FF-BEFBB03C3100}" type="datetimeFigureOut">
              <a:rPr lang="en-TW" smtClean="0"/>
              <a:t>3/4/24</a:t>
            </a:fld>
            <a:endParaRPr lang="en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0298F-6462-A5F4-82AD-DF84459A5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75BE79-E8CA-9E1D-CD3C-8AF977781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DD13-76EC-3A44-A3F5-1215F60EF7CB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496492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467DAD-0166-D09C-7531-B4F650556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F62C-F59A-184F-A1FF-BEFBB03C3100}" type="datetimeFigureOut">
              <a:rPr lang="en-TW" smtClean="0"/>
              <a:t>3/4/24</a:t>
            </a:fld>
            <a:endParaRPr lang="en-T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6DBE7-A70D-C379-6B57-4BCE36B07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D5AF-CDE8-BF08-EDA5-00CDECA0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DD13-76EC-3A44-A3F5-1215F60EF7CB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083760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1B85-2EFB-EFDE-4451-A665CE561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48645-89B2-E0B2-1146-155235CC9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05A57-E99F-AE89-5DDA-5BC5F847E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38D9-ABDC-3F38-F598-325BA5CA2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F62C-F59A-184F-A1FF-BEFBB03C3100}" type="datetimeFigureOut">
              <a:rPr lang="en-TW" smtClean="0"/>
              <a:t>3/4/24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2E1D8-E03A-E1DC-FA31-37D5DC371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E5886-A5DA-5CE6-DBDB-5445B011F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DD13-76EC-3A44-A3F5-1215F60EF7CB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694145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CB2A6-CF8C-5981-BA97-B9BA85D2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7F5BE7-B4F7-3966-C1D2-DFB7F0A51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E3813-7D05-5D02-D61F-8709A1CAA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5A7E8-5B13-02B9-5FD1-FC0B5191C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6F62C-F59A-184F-A1FF-BEFBB03C3100}" type="datetimeFigureOut">
              <a:rPr lang="en-TW" smtClean="0"/>
              <a:t>3/4/24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69562-F809-9A81-CD58-48691958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2E053-3495-D298-A529-7348994C1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DD13-76EC-3A44-A3F5-1215F60EF7CB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7004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E79477-D851-4D67-26A7-B1FB1AADC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2DA62-C1B2-457B-8464-8D5C5BE88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EA36A-F3B8-0FB9-CC8E-7ABEECA6F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6F62C-F59A-184F-A1FF-BEFBB03C3100}" type="datetimeFigureOut">
              <a:rPr lang="en-TW" smtClean="0"/>
              <a:t>3/4/24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81AE5-F7D3-B87F-A662-F43530A25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94813-4B8B-C381-C93F-AA0603BC0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BDD13-76EC-3A44-A3F5-1215F60EF7CB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6302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09F1E917-DDF0-68A2-B87F-30B529FB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67" r="767"/>
          <a:stretch/>
        </p:blipFill>
        <p:spPr bwMode="auto">
          <a:xfrm>
            <a:off x="0" y="-698329"/>
            <a:ext cx="12192000" cy="825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20B0CA-B10B-2A83-8E94-09F1FAA6915F}"/>
              </a:ext>
            </a:extLst>
          </p:cNvPr>
          <p:cNvSpPr/>
          <p:nvPr/>
        </p:nvSpPr>
        <p:spPr>
          <a:xfrm>
            <a:off x="5435600" y="2311400"/>
            <a:ext cx="6756400" cy="3098800"/>
          </a:xfrm>
          <a:prstGeom prst="rect">
            <a:avLst/>
          </a:prstGeom>
          <a:solidFill>
            <a:schemeClr val="tx1">
              <a:lumMod val="85000"/>
              <a:lumOff val="15000"/>
              <a:alpha val="502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4AA001-9FDA-109F-2D12-A290F9359A9E}"/>
              </a:ext>
            </a:extLst>
          </p:cNvPr>
          <p:cNvSpPr txBox="1"/>
          <p:nvPr/>
        </p:nvSpPr>
        <p:spPr>
          <a:xfrm>
            <a:off x="5885739" y="2492144"/>
            <a:ext cx="631160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solidFill>
                  <a:schemeClr val="bg1"/>
                </a:solidFill>
                <a:latin typeface="Franklin Gothic Medium" panose="020B0603020102020204" pitchFamily="34" charset="0"/>
                <a:ea typeface="Ayuthaya" pitchFamily="2" charset="-34"/>
                <a:cs typeface="Ayuthaya" pitchFamily="2" charset="-34"/>
              </a:rPr>
              <a:t>a</a:t>
            </a:r>
            <a:r>
              <a:rPr lang="zh-TW" altLang="en-US" sz="48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  <a:cs typeface="Ayuthaya" pitchFamily="2" charset="-34"/>
              </a:rPr>
              <a:t> </a:t>
            </a:r>
            <a:r>
              <a:rPr lang="en-US" altLang="zh-TW" sz="4800" dirty="0">
                <a:solidFill>
                  <a:schemeClr val="bg1"/>
                </a:solidFill>
                <a:latin typeface="Franklin Gothic Medium" panose="020B0603020102020204" pitchFamily="34" charset="0"/>
                <a:ea typeface="Ayuthaya" pitchFamily="2" charset="-34"/>
                <a:cs typeface="Ayuthaya" pitchFamily="2" charset="-34"/>
              </a:rPr>
              <a:t>more</a:t>
            </a:r>
            <a:r>
              <a:rPr lang="zh-TW" altLang="en-US" sz="48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  <a:cs typeface="Ayuthaya" pitchFamily="2" charset="-34"/>
              </a:rPr>
              <a:t> </a:t>
            </a:r>
            <a:r>
              <a:rPr lang="en-US" altLang="zh-TW" sz="5400" b="1" dirty="0">
                <a:solidFill>
                  <a:srgbClr val="DFF0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0"/>
                <a:ea typeface="Ayuthaya" pitchFamily="2" charset="-34"/>
                <a:cs typeface="Ayuthaya" pitchFamily="2" charset="-34"/>
              </a:rPr>
              <a:t>Sustainable</a:t>
            </a:r>
            <a:r>
              <a:rPr lang="en-US" altLang="zh-TW" sz="4800" dirty="0">
                <a:solidFill>
                  <a:schemeClr val="bg1"/>
                </a:solidFill>
                <a:latin typeface="Franklin Gothic Medium" panose="020B0603020102020204" pitchFamily="34" charset="0"/>
                <a:ea typeface="Ayuthaya" pitchFamily="2" charset="-34"/>
                <a:cs typeface="Ayuthaya" pitchFamily="2" charset="-34"/>
              </a:rPr>
              <a:t>,</a:t>
            </a:r>
            <a:r>
              <a:rPr lang="zh-TW" altLang="en-US" sz="54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  <a:cs typeface="Ayuthaya" pitchFamily="2" charset="-34"/>
              </a:rPr>
              <a:t> </a:t>
            </a:r>
            <a:endParaRPr lang="en-US" altLang="zh-TW" sz="5400" dirty="0">
              <a:solidFill>
                <a:schemeClr val="bg1"/>
              </a:solidFill>
              <a:latin typeface="Franklin Gothic Medium" panose="020B0603020102020204" pitchFamily="34" charset="0"/>
              <a:ea typeface="Ayuthaya" pitchFamily="2" charset="-34"/>
              <a:cs typeface="Ayuthaya" pitchFamily="2" charset="-34"/>
            </a:endParaRPr>
          </a:p>
          <a:p>
            <a:r>
              <a:rPr lang="en-US" altLang="zh-TW" sz="5400" b="1" dirty="0">
                <a:solidFill>
                  <a:srgbClr val="DFF0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0"/>
                <a:ea typeface="Ayuthaya" pitchFamily="2" charset="-34"/>
                <a:cs typeface="Ayuthaya" pitchFamily="2" charset="-34"/>
              </a:rPr>
              <a:t>Low-Carbon</a:t>
            </a:r>
            <a:r>
              <a:rPr lang="zh-TW" altLang="en-US" sz="54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  <a:cs typeface="Ayuthaya" pitchFamily="2" charset="-34"/>
              </a:rPr>
              <a:t> </a:t>
            </a:r>
            <a:r>
              <a:rPr lang="en-US" altLang="zh-TW" sz="4800" dirty="0">
                <a:solidFill>
                  <a:schemeClr val="bg1"/>
                </a:solidFill>
                <a:latin typeface="Franklin Gothic Medium" panose="020B0603020102020204" pitchFamily="34" charset="0"/>
                <a:ea typeface="Ayuthaya" pitchFamily="2" charset="-34"/>
                <a:cs typeface="Ayuthaya" pitchFamily="2" charset="-34"/>
              </a:rPr>
              <a:t>world</a:t>
            </a:r>
            <a:r>
              <a:rPr lang="zh-TW" altLang="en-US" sz="54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  <a:cs typeface="Ayuthaya" pitchFamily="2" charset="-34"/>
              </a:rPr>
              <a:t> </a:t>
            </a:r>
            <a:endParaRPr lang="en-US" altLang="zh-TW" sz="5400" dirty="0">
              <a:solidFill>
                <a:schemeClr val="bg1"/>
              </a:solidFill>
              <a:latin typeface="Franklin Gothic Medium" panose="020B0603020102020204" pitchFamily="34" charset="0"/>
              <a:ea typeface="Ayuthaya" pitchFamily="2" charset="-34"/>
              <a:cs typeface="Ayuthaya" pitchFamily="2" charset="-34"/>
            </a:endParaRPr>
          </a:p>
          <a:p>
            <a:endParaRPr lang="en-US" altLang="zh-TW" sz="1200" dirty="0">
              <a:latin typeface="Franklin Gothic Medium" panose="020B0603020102020204" pitchFamily="34" charset="0"/>
              <a:ea typeface="Ayuthaya" pitchFamily="2" charset="-34"/>
              <a:cs typeface="Ayuthaya" pitchFamily="2" charset="-34"/>
            </a:endParaRPr>
          </a:p>
          <a:p>
            <a:r>
              <a:rPr lang="en-US" altLang="zh-TW" sz="4800" dirty="0">
                <a:solidFill>
                  <a:schemeClr val="bg1"/>
                </a:solidFill>
                <a:latin typeface="Franklin Gothic Medium" panose="020B0603020102020204" pitchFamily="34" charset="0"/>
                <a:ea typeface="Ayuthaya" pitchFamily="2" charset="-34"/>
                <a:cs typeface="Ayuthaya" pitchFamily="2" charset="-34"/>
              </a:rPr>
              <a:t>with</a:t>
            </a:r>
            <a:endParaRPr lang="en-TW" sz="4800" dirty="0">
              <a:solidFill>
                <a:schemeClr val="bg1"/>
              </a:solidFill>
              <a:latin typeface="Franklin Gothic Medium" panose="020B0603020102020204" pitchFamily="34" charset="0"/>
              <a:ea typeface="Ayuthaya" pitchFamily="2" charset="-34"/>
              <a:cs typeface="Ayuthaya" pitchFamily="2" charset="-34"/>
            </a:endParaRPr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A5ADE6C2-EE3F-AD0B-1491-94E74F0224A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84" y="4277585"/>
            <a:ext cx="3377836" cy="83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03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C88F20-11D5-F4FC-9E38-FA43C87428DA}"/>
              </a:ext>
            </a:extLst>
          </p:cNvPr>
          <p:cNvSpPr/>
          <p:nvPr/>
        </p:nvSpPr>
        <p:spPr>
          <a:xfrm>
            <a:off x="0" y="0"/>
            <a:ext cx="12340748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2C13EF2-0982-562D-F441-63C1EAD6E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31" y="-3065452"/>
            <a:ext cx="9465012" cy="1241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20CB2F-59FF-6831-532C-777E079B118D}"/>
              </a:ext>
            </a:extLst>
          </p:cNvPr>
          <p:cNvSpPr txBox="1"/>
          <p:nvPr/>
        </p:nvSpPr>
        <p:spPr>
          <a:xfrm>
            <a:off x="764088" y="525128"/>
            <a:ext cx="10029059" cy="580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Scenario:</a:t>
            </a:r>
            <a:r>
              <a:rPr lang="zh-TW" altLang="en-US" sz="40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1</a:t>
            </a:r>
            <a:r>
              <a:rPr lang="zh-TW" altLang="en-US" sz="40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Loft,</a:t>
            </a:r>
            <a:r>
              <a:rPr lang="zh-TW" altLang="en-US" sz="40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750</a:t>
            </a:r>
            <a:r>
              <a:rPr lang="zh-TW" altLang="en-US" sz="40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Equipments</a:t>
            </a:r>
          </a:p>
          <a:p>
            <a:pPr>
              <a:lnSpc>
                <a:spcPct val="150000"/>
              </a:lnSpc>
            </a:pPr>
            <a:endParaRPr lang="en-US" altLang="zh-TW" sz="3200" dirty="0">
              <a:solidFill>
                <a:schemeClr val="bg1"/>
              </a:solidFill>
              <a:latin typeface="Franklin Gothic Medium" panose="020B0603020102020204" pitchFamily="34" charset="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1 Equipment:</a:t>
            </a:r>
            <a:r>
              <a:rPr lang="zh-TW" altLang="en-US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100</a:t>
            </a:r>
            <a:r>
              <a:rPr lang="zh-TW" altLang="en-US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(Initial</a:t>
            </a:r>
            <a:r>
              <a:rPr lang="zh-TW" altLang="en-US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papers)</a:t>
            </a:r>
          </a:p>
          <a:p>
            <a:pPr>
              <a:lnSpc>
                <a:spcPct val="150000"/>
              </a:lnSpc>
            </a:pP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+</a:t>
            </a:r>
            <a:r>
              <a:rPr lang="zh-TW" altLang="en-US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360</a:t>
            </a:r>
            <a:r>
              <a:rPr lang="zh-TW" altLang="en-US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(Added</a:t>
            </a:r>
            <a:r>
              <a:rPr lang="zh-TW" altLang="en-US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papers)</a:t>
            </a:r>
            <a:r>
              <a:rPr lang="zh-TW" altLang="en-US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+2</a:t>
            </a:r>
            <a:r>
              <a:rPr lang="zh-TW" altLang="en-US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(RoTE)</a:t>
            </a:r>
            <a:r>
              <a:rPr lang="zh-TW" altLang="en-US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endParaRPr lang="en-US" altLang="zh-TW" sz="3600" dirty="0">
              <a:solidFill>
                <a:schemeClr val="bg1"/>
              </a:solidFill>
              <a:latin typeface="Franklin Gothic Medium" panose="020B0603020102020204" pitchFamily="34" charset="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=</a:t>
            </a:r>
            <a:r>
              <a:rPr lang="zh-TW" altLang="en-US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rgbClr val="FF0000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462</a:t>
            </a:r>
            <a:r>
              <a:rPr lang="zh-TW" altLang="en-US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(papers/year)</a:t>
            </a:r>
          </a:p>
          <a:p>
            <a:pPr>
              <a:lnSpc>
                <a:spcPct val="150000"/>
              </a:lnSpc>
            </a:pPr>
            <a:endParaRPr lang="en-US" sz="3600" dirty="0">
              <a:solidFill>
                <a:schemeClr val="bg1"/>
              </a:solidFill>
              <a:latin typeface="Franklin Gothic Medium" panose="020B0603020102020204" pitchFamily="34" charset="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750</a:t>
            </a:r>
            <a:r>
              <a:rPr lang="zh-TW" altLang="en-US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x</a:t>
            </a:r>
            <a:r>
              <a:rPr lang="zh-TW" altLang="en-US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462</a:t>
            </a:r>
            <a:r>
              <a:rPr lang="zh-TW" altLang="en-US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=</a:t>
            </a:r>
            <a:r>
              <a:rPr lang="zh-TW" altLang="en-US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rgbClr val="FF0000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346,500</a:t>
            </a:r>
            <a:r>
              <a:rPr lang="zh-TW" altLang="en-US" sz="3600" dirty="0">
                <a:solidFill>
                  <a:srgbClr val="FF0000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(papers/year)</a:t>
            </a:r>
            <a:endParaRPr lang="en-US" sz="3600" dirty="0">
              <a:solidFill>
                <a:schemeClr val="bg1"/>
              </a:solidFill>
              <a:latin typeface="Franklin Gothic Medium" panose="020B06030201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6822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C7A252C-D645-0211-6CE2-B191D83FC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7802" b="7802"/>
          <a:stretch/>
        </p:blipFill>
        <p:spPr bwMode="auto">
          <a:xfrm>
            <a:off x="-7580" y="-1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50D5A1-D3C8-4526-EE69-479853336960}"/>
              </a:ext>
            </a:extLst>
          </p:cNvPr>
          <p:cNvSpPr/>
          <p:nvPr/>
        </p:nvSpPr>
        <p:spPr>
          <a:xfrm>
            <a:off x="0" y="0"/>
            <a:ext cx="12181372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649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45AD74-5386-354B-3A64-21A2A4B0FDC5}"/>
              </a:ext>
            </a:extLst>
          </p:cNvPr>
          <p:cNvSpPr txBox="1"/>
          <p:nvPr/>
        </p:nvSpPr>
        <p:spPr>
          <a:xfrm>
            <a:off x="916198" y="1130935"/>
            <a:ext cx="10620274" cy="4596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Producing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1 Tone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of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papers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(1,000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kg)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TW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≈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229,000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(piece of A4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papers)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Microsoft JhengHei" panose="020B0604030504040204" pitchFamily="34" charset="-12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≈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24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(trees)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1</a:t>
            </a:r>
            <a:r>
              <a:rPr lang="zh-TW" altLang="en-US" sz="4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Loft:</a:t>
            </a:r>
            <a:r>
              <a:rPr lang="zh-TW" altLang="en-US" sz="4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(346,500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/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229,000)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x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24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0000"/>
              </a:highlight>
              <a:uLnTx/>
              <a:uFillTx/>
              <a:latin typeface="Franklin Gothic Medium" panose="020B0603020102020204" pitchFamily="34" charset="0"/>
              <a:ea typeface="Microsoft JhengHei" panose="020B0604030504040204" pitchFamily="34" charset="-12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=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36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(trees/year)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 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0000"/>
              </a:highlight>
              <a:uLnTx/>
              <a:uFillTx/>
              <a:latin typeface="Franklin Gothic Medium" panose="020B06030201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5091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免費 綠色的葉子的植物特寫攝影 圖庫相片">
            <a:extLst>
              <a:ext uri="{FF2B5EF4-FFF2-40B4-BE49-F238E27FC236}">
                <a16:creationId xmlns:a16="http://schemas.microsoft.com/office/drawing/2014/main" id="{6E720779-E4BF-EB6C-91CC-D43E92938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r="-1"/>
          <a:stretch/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50D5A1-D3C8-4526-EE69-4798533369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0CECE3-A64D-3DE6-1D31-F95384A86218}"/>
              </a:ext>
            </a:extLst>
          </p:cNvPr>
          <p:cNvSpPr txBox="1"/>
          <p:nvPr/>
        </p:nvSpPr>
        <p:spPr>
          <a:xfrm>
            <a:off x="919954" y="669270"/>
            <a:ext cx="10816933" cy="5057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1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tree: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12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kg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CO</a:t>
            </a:r>
            <a:r>
              <a:rPr lang="en-US" altLang="zh-TW" sz="36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2</a:t>
            </a:r>
            <a:r>
              <a:rPr lang="zh-TW" altLang="en-US" sz="36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(year)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	12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x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36(trees)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=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432</a:t>
            </a:r>
            <a:r>
              <a:rPr lang="zh-TW" altLang="en-US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kg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CO</a:t>
            </a:r>
            <a:r>
              <a:rPr lang="en-US" altLang="zh-TW" sz="36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2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Microsoft JhengHei" panose="020B0604030504040204" pitchFamily="34" charset="-12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1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piece of A4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papers: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18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g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CO</a:t>
            </a:r>
            <a:r>
              <a:rPr lang="en-US" altLang="zh-TW" sz="36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2</a:t>
            </a:r>
            <a:endParaRPr lang="en-US" altLang="zh-TW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ea typeface="Microsoft JhengHei" panose="020B0604030504040204" pitchFamily="34" charset="-12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	18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x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364,500(papers/year)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=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6,561,000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g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CO</a:t>
            </a:r>
            <a:r>
              <a:rPr lang="en-US" altLang="zh-TW" sz="3600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2</a:t>
            </a:r>
            <a:endParaRPr lang="en-US" altLang="zh-TW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ea typeface="Microsoft JhengHei" panose="020B0604030504040204" pitchFamily="34" charset="-12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	6,561,000/1000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=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6,561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kg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CO</a:t>
            </a:r>
            <a:r>
              <a:rPr kumimoji="0" lang="en-US" altLang="zh-TW" sz="36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2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1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Loft: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6,561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+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432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=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6,993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kg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CO</a:t>
            </a:r>
            <a:r>
              <a:rPr lang="en-US" altLang="zh-TW" sz="4000" b="1" baseline="-25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2</a:t>
            </a:r>
            <a:r>
              <a:rPr lang="zh-TW" altLang="en-US" sz="4000" b="1" baseline="-25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/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TW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year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0000"/>
                </a:highligh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ea typeface="Microsoft JhengHei" panose="020B0604030504040204" pitchFamily="34" charset="-120"/>
              </a:rPr>
              <a:t> </a:t>
            </a:r>
            <a:endParaRPr lang="en-US" altLang="zh-TW" sz="40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0868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免費 綠色的葉子的植物特寫攝影 圖庫相片">
            <a:extLst>
              <a:ext uri="{FF2B5EF4-FFF2-40B4-BE49-F238E27FC236}">
                <a16:creationId xmlns:a16="http://schemas.microsoft.com/office/drawing/2014/main" id="{AA868B00-3BB4-8F00-3590-A6401A43D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r="-1"/>
          <a:stretch/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6A015F-EFBE-407E-0FFE-0FD2B420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4981" y="-3287594"/>
            <a:ext cx="9465012" cy="1241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5C50178-E428-EA3B-3B93-2487A33CAD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/>
        </p:blipFill>
        <p:spPr>
          <a:xfrm>
            <a:off x="8589512" y="-1974456"/>
            <a:ext cx="6835141" cy="1080691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2CF1F8C-013F-8827-1101-22E4D339B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16738"/>
              </p:ext>
            </p:extLst>
          </p:nvPr>
        </p:nvGraphicFramePr>
        <p:xfrm>
          <a:off x="2163198" y="1690688"/>
          <a:ext cx="7429503" cy="3136901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476501">
                  <a:extLst>
                    <a:ext uri="{9D8B030D-6E8A-4147-A177-3AD203B41FA5}">
                      <a16:colId xmlns:a16="http://schemas.microsoft.com/office/drawing/2014/main" val="2886957929"/>
                    </a:ext>
                  </a:extLst>
                </a:gridCol>
                <a:gridCol w="2476501">
                  <a:extLst>
                    <a:ext uri="{9D8B030D-6E8A-4147-A177-3AD203B41FA5}">
                      <a16:colId xmlns:a16="http://schemas.microsoft.com/office/drawing/2014/main" val="2956791089"/>
                    </a:ext>
                  </a:extLst>
                </a:gridCol>
                <a:gridCol w="2476501">
                  <a:extLst>
                    <a:ext uri="{9D8B030D-6E8A-4147-A177-3AD203B41FA5}">
                      <a16:colId xmlns:a16="http://schemas.microsoft.com/office/drawing/2014/main" val="3457861243"/>
                    </a:ext>
                  </a:extLst>
                </a:gridCol>
              </a:tblGrid>
              <a:tr h="54162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Franklin Gothic Medium" panose="020B0603020102020204" pitchFamily="34" charset="0"/>
                        </a:rPr>
                        <a:t>As</a:t>
                      </a:r>
                      <a:r>
                        <a:rPr lang="zh-TW" altLang="en-US" sz="2400" dirty="0">
                          <a:latin typeface="Franklin Gothic Medium" panose="020B0603020102020204" pitchFamily="34" charset="0"/>
                        </a:rPr>
                        <a:t> </a:t>
                      </a:r>
                      <a:r>
                        <a:rPr lang="en-US" altLang="zh-TW" sz="2400" dirty="0">
                          <a:latin typeface="Franklin Gothic Medium" panose="020B0603020102020204" pitchFamily="34" charset="0"/>
                        </a:rPr>
                        <a:t>is</a:t>
                      </a:r>
                      <a:endParaRPr lang="en-TW" sz="2400" dirty="0">
                        <a:latin typeface="Franklin Gothic Medium" panose="020B060302010202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TW" sz="2400" dirty="0">
                        <a:latin typeface="Franklin Gothic Medium" panose="020B060302010202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Franklin Gothic Medium" panose="020B0603020102020204" pitchFamily="34" charset="0"/>
                        </a:rPr>
                        <a:t>with</a:t>
                      </a:r>
                      <a:r>
                        <a:rPr lang="zh-TW" altLang="en-US" sz="2400" dirty="0">
                          <a:latin typeface="Franklin Gothic Medium" panose="020B0603020102020204" pitchFamily="34" charset="0"/>
                        </a:rPr>
                        <a:t> </a:t>
                      </a:r>
                      <a:r>
                        <a:rPr lang="en-US" altLang="zh-TW" sz="2400" dirty="0">
                          <a:latin typeface="Franklin Gothic Medium" panose="020B0603020102020204" pitchFamily="34" charset="0"/>
                        </a:rPr>
                        <a:t>RiConnect</a:t>
                      </a:r>
                      <a:endParaRPr lang="en-TW" sz="2400" dirty="0">
                        <a:latin typeface="Franklin Gothic Medium" panose="020B060302010202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104003"/>
                  </a:ext>
                </a:extLst>
              </a:tr>
              <a:tr h="549146">
                <a:tc>
                  <a:txBody>
                    <a:bodyPr/>
                    <a:lstStyle/>
                    <a:p>
                      <a:pPr algn="ctr"/>
                      <a:r>
                        <a:rPr lang="en-TW" sz="2000" b="0" i="0" kern="1200" dirty="0">
                          <a:solidFill>
                            <a:srgbClr val="C00000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- €</a:t>
                      </a:r>
                      <a:r>
                        <a:rPr lang="zh-TW" altLang="en-US" sz="2000" b="0" i="0" kern="1200" dirty="0">
                          <a:solidFill>
                            <a:srgbClr val="C00000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i="0" kern="1200" dirty="0">
                          <a:solidFill>
                            <a:srgbClr val="C00000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2100</a:t>
                      </a:r>
                      <a:endParaRPr lang="en-TW" sz="2000" b="0" i="0" dirty="0">
                        <a:solidFill>
                          <a:srgbClr val="C00000"/>
                        </a:solidFill>
                        <a:latin typeface="Franklin Gothic Medium" panose="020B060302010202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latin typeface="Franklin Gothic Medium" panose="020B0603020102020204" pitchFamily="34" charset="0"/>
                        </a:rPr>
                        <a:t>Paperwork</a:t>
                      </a:r>
                      <a:endParaRPr lang="en-TW" sz="2000" b="1" dirty="0">
                        <a:latin typeface="Franklin Gothic Medium" panose="020B060302010202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2000" b="0" i="0" kern="1200" dirty="0">
                          <a:solidFill>
                            <a:schemeClr val="dk1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+ €</a:t>
                      </a:r>
                      <a:r>
                        <a:rPr lang="zh-TW" altLang="en-US" sz="2000" b="0" i="0" kern="1200" dirty="0">
                          <a:solidFill>
                            <a:schemeClr val="dk1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2100</a:t>
                      </a:r>
                      <a:endParaRPr lang="en-TW" sz="2000" b="0" i="0" dirty="0">
                        <a:latin typeface="Franklin Gothic Medium" panose="020B060302010202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191405"/>
                  </a:ext>
                </a:extLst>
              </a:tr>
              <a:tr h="5491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2000" b="0" i="0" kern="1200" dirty="0">
                          <a:solidFill>
                            <a:srgbClr val="C00000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- €</a:t>
                      </a:r>
                      <a:r>
                        <a:rPr lang="zh-TW" altLang="en-US" sz="2000" b="0" i="0" kern="1200" dirty="0">
                          <a:solidFill>
                            <a:srgbClr val="C00000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i="0" kern="1200" dirty="0">
                          <a:solidFill>
                            <a:srgbClr val="C00000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175,000</a:t>
                      </a:r>
                      <a:endParaRPr lang="en-TW" sz="2000" b="0" i="0" dirty="0">
                        <a:solidFill>
                          <a:srgbClr val="C00000"/>
                        </a:solidFill>
                        <a:latin typeface="Franklin Gothic Medium" panose="020B060302010202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latin typeface="Franklin Gothic Medium" panose="020B0603020102020204" pitchFamily="34" charset="0"/>
                        </a:rPr>
                        <a:t>Labor</a:t>
                      </a:r>
                      <a:endParaRPr lang="en-TW" sz="2000" b="1" dirty="0">
                        <a:latin typeface="Franklin Gothic Medium" panose="020B060302010202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2000" b="0" i="0" kern="1200" dirty="0">
                          <a:solidFill>
                            <a:schemeClr val="dk1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+ €</a:t>
                      </a:r>
                      <a:r>
                        <a:rPr lang="zh-TW" altLang="en-US" sz="2000" b="0" i="0" kern="1200" dirty="0">
                          <a:solidFill>
                            <a:schemeClr val="dk1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175,000</a:t>
                      </a:r>
                      <a:endParaRPr lang="en-TW" sz="2000" b="0" i="0" dirty="0">
                        <a:latin typeface="Franklin Gothic Medium" panose="020B060302010202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430335"/>
                  </a:ext>
                </a:extLst>
              </a:tr>
              <a:tr h="947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kern="1200" dirty="0">
                          <a:solidFill>
                            <a:srgbClr val="C00000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989.1</a:t>
                      </a:r>
                      <a:r>
                        <a:rPr lang="zh-TW" altLang="en-US" sz="2000" b="0" i="0" kern="1200" dirty="0">
                          <a:solidFill>
                            <a:srgbClr val="C00000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i="0" kern="1200" dirty="0">
                          <a:solidFill>
                            <a:srgbClr val="C00000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kg</a:t>
                      </a:r>
                    </a:p>
                    <a:p>
                      <a:pPr algn="ctr"/>
                      <a:r>
                        <a:rPr lang="en-TW" sz="2000" b="0" i="0" dirty="0">
                          <a:solidFill>
                            <a:srgbClr val="C00000"/>
                          </a:solidFill>
                          <a:latin typeface="Franklin Gothic Medium" panose="020B0603020102020204" pitchFamily="34" charset="0"/>
                          <a:ea typeface="Microsoft JhengHei" panose="020B0604030504040204" pitchFamily="34" charset="-120"/>
                        </a:rPr>
                        <a:t>- </a:t>
                      </a:r>
                      <a:r>
                        <a:rPr lang="en-TW" sz="2000" b="0" i="0" kern="1200" dirty="0">
                          <a:solidFill>
                            <a:srgbClr val="C00000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€ 49.5</a:t>
                      </a:r>
                      <a:endParaRPr lang="en-TW" sz="2000" b="0" i="0" dirty="0">
                        <a:solidFill>
                          <a:srgbClr val="C00000"/>
                        </a:solidFill>
                        <a:latin typeface="Franklin Gothic Medium" panose="020B060302010202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latin typeface="Franklin Gothic Medium" panose="020B0603020102020204" pitchFamily="34" charset="0"/>
                        </a:rPr>
                        <a:t>CO</a:t>
                      </a:r>
                      <a:r>
                        <a:rPr lang="en-US" altLang="zh-TW" sz="2000" b="1" baseline="-25000" dirty="0">
                          <a:latin typeface="Franklin Gothic Medium" panose="020B0603020102020204" pitchFamily="34" charset="0"/>
                        </a:rPr>
                        <a:t>2</a:t>
                      </a:r>
                      <a:endParaRPr lang="en-TW" sz="2000" b="1" baseline="-25000" dirty="0">
                        <a:latin typeface="Franklin Gothic Medium" panose="020B060302010202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2000" b="0" i="0" strike="sngStrike" dirty="0">
                          <a:latin typeface="Franklin Gothic Medium" panose="020B0603020102020204" pitchFamily="34" charset="0"/>
                          <a:ea typeface="Microsoft JhengHei" panose="020B0604030504040204" pitchFamily="34" charset="-120"/>
                        </a:rPr>
                        <a:t>989.1 kg</a:t>
                      </a:r>
                    </a:p>
                    <a:p>
                      <a:pPr algn="ctr"/>
                      <a:r>
                        <a:rPr lang="en-TW" sz="2000" b="0" i="0" dirty="0">
                          <a:latin typeface="Franklin Gothic Medium" panose="020B0603020102020204" pitchFamily="34" charset="0"/>
                          <a:ea typeface="Microsoft JhengHei" panose="020B0604030504040204" pitchFamily="34" charset="-120"/>
                        </a:rPr>
                        <a:t>+ </a:t>
                      </a:r>
                      <a:r>
                        <a:rPr lang="en-TW" sz="2000" b="0" i="0" kern="1200" dirty="0">
                          <a:solidFill>
                            <a:schemeClr val="dk1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€ 49.5</a:t>
                      </a:r>
                      <a:endParaRPr lang="en-TW" sz="2000" b="0" i="0" dirty="0">
                        <a:latin typeface="Franklin Gothic Medium" panose="020B060302010202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026544"/>
                  </a:ext>
                </a:extLst>
              </a:tr>
              <a:tr h="54914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dirty="0">
                          <a:latin typeface="Franklin Gothic Medium" panose="020B0603020102020204" pitchFamily="34" charset="0"/>
                          <a:ea typeface="Microsoft JhengHei" panose="020B0604030504040204" pitchFamily="34" charset="-120"/>
                        </a:rPr>
                        <a:t>x</a:t>
                      </a:r>
                      <a:endParaRPr lang="en-TW" sz="2000" b="0" i="0" dirty="0">
                        <a:latin typeface="Franklin Gothic Medium" panose="020B060302010202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latin typeface="Franklin Gothic Medium" panose="020B0603020102020204" pitchFamily="34" charset="0"/>
                          <a:ea typeface="Microsoft JhengHei" panose="020B0604030504040204" pitchFamily="34" charset="-120"/>
                        </a:rPr>
                        <a:t>D</a:t>
                      </a:r>
                      <a:r>
                        <a:rPr lang="en-US" sz="2000" b="1" dirty="0">
                          <a:latin typeface="Franklin Gothic Medium" panose="020B0603020102020204" pitchFamily="34" charset="0"/>
                          <a:ea typeface="Microsoft JhengHei" panose="020B0604030504040204" pitchFamily="34" charset="-120"/>
                        </a:rPr>
                        <a:t>ata </a:t>
                      </a:r>
                      <a:r>
                        <a:rPr lang="en-US" altLang="zh-TW" sz="2000" b="1" dirty="0">
                          <a:latin typeface="Franklin Gothic Medium" panose="020B0603020102020204" pitchFamily="34" charset="0"/>
                          <a:ea typeface="Microsoft JhengHei" panose="020B0604030504040204" pitchFamily="34" charset="-120"/>
                        </a:rPr>
                        <a:t>T</a:t>
                      </a:r>
                      <a:r>
                        <a:rPr lang="en-US" sz="2000" b="1" dirty="0">
                          <a:latin typeface="Franklin Gothic Medium" panose="020B0603020102020204" pitchFamily="34" charset="0"/>
                          <a:ea typeface="Microsoft JhengHei" panose="020B0604030504040204" pitchFamily="34" charset="-120"/>
                        </a:rPr>
                        <a:t>ransmission</a:t>
                      </a:r>
                      <a:endParaRPr lang="en-TW" sz="2000" b="1" dirty="0">
                        <a:latin typeface="Franklin Gothic Medium" panose="020B0603020102020204" pitchFamily="34" charset="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TW" sz="2000" b="0" i="0" kern="1200" dirty="0">
                          <a:solidFill>
                            <a:srgbClr val="C00000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157.5 g (CO</a:t>
                      </a:r>
                      <a:r>
                        <a:rPr lang="en-TW" sz="2000" b="0" i="0" kern="1200" baseline="-25000" dirty="0">
                          <a:solidFill>
                            <a:srgbClr val="C00000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TW" sz="2000" b="0" i="0" kern="1200" dirty="0">
                          <a:solidFill>
                            <a:srgbClr val="C00000"/>
                          </a:solidFill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25689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0B53A8D-6154-6CD8-05A6-63BD945EFE72}"/>
              </a:ext>
            </a:extLst>
          </p:cNvPr>
          <p:cNvSpPr txBox="1"/>
          <p:nvPr/>
        </p:nvSpPr>
        <p:spPr>
          <a:xfrm>
            <a:off x="7012147" y="5156032"/>
            <a:ext cx="2715295" cy="1132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TW" sz="24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Save </a:t>
            </a:r>
            <a:r>
              <a:rPr lang="en-TW" sz="2400" b="1" i="0" kern="1200" dirty="0">
                <a:solidFill>
                  <a:schemeClr val="accent6">
                    <a:lumMod val="75000"/>
                  </a:schemeClr>
                </a:solidFill>
                <a:effectLst/>
                <a:latin typeface="Franklin Gothic Medium" panose="020B0603020102020204" pitchFamily="34" charset="0"/>
              </a:rPr>
              <a:t>€ 177,000</a:t>
            </a:r>
            <a:r>
              <a:rPr lang="en-TW" sz="24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TW" sz="2400" b="1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Reduce CO</a:t>
            </a:r>
            <a:r>
              <a:rPr lang="en-TW" sz="2400" b="1" baseline="-25000" dirty="0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</a:rPr>
              <a:t>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E257AB-0556-CA58-EFD5-22F7C947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198" y="365125"/>
            <a:ext cx="7429503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 b="1" dirty="0">
                <a:latin typeface="Franklin Gothic Demi" panose="020B0603020102020204" pitchFamily="34" charset="0"/>
              </a:rPr>
              <a:t>RiConnect</a:t>
            </a:r>
            <a:r>
              <a:rPr lang="zh-TW" altLang="en-US" sz="4000" b="1" dirty="0">
                <a:latin typeface="Franklin Gothic Demi" panose="020B0603020102020204" pitchFamily="34" charset="0"/>
              </a:rPr>
              <a:t> </a:t>
            </a:r>
            <a:r>
              <a:rPr lang="en-US" altLang="zh-TW" sz="4000" b="1" dirty="0">
                <a:latin typeface="Franklin Gothic Demi" panose="020B0603020102020204" pitchFamily="34" charset="0"/>
              </a:rPr>
              <a:t>Digital</a:t>
            </a:r>
            <a:r>
              <a:rPr lang="zh-TW" altLang="en-US" sz="4000" b="1" dirty="0">
                <a:latin typeface="Franklin Gothic Demi" panose="020B0603020102020204" pitchFamily="34" charset="0"/>
              </a:rPr>
              <a:t> </a:t>
            </a:r>
            <a:r>
              <a:rPr lang="en-US" altLang="zh-TW" sz="4000" b="1" dirty="0">
                <a:latin typeface="Franklin Gothic Demi" panose="020B0603020102020204" pitchFamily="34" charset="0"/>
              </a:rPr>
              <a:t>Technology</a:t>
            </a:r>
            <a:endParaRPr lang="en-TW" sz="4000" b="1" dirty="0">
              <a:latin typeface="Franklin Gothic Demi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43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圖片 5" descr="一張含有 文字, 螢幕擷取畫面, 平面設計, 圖形 的圖片&#10;&#10;自動產生的描述">
            <a:extLst>
              <a:ext uri="{FF2B5EF4-FFF2-40B4-BE49-F238E27FC236}">
                <a16:creationId xmlns:a16="http://schemas.microsoft.com/office/drawing/2014/main" id="{B847515E-004C-39AF-F59A-BCCC88355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32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5921</TotalTime>
  <Words>430</Words>
  <Application>Microsoft Macintosh PowerPoint</Application>
  <PresentationFormat>寬螢幕</PresentationFormat>
  <Paragraphs>64</Paragraphs>
  <Slides>6</Slides>
  <Notes>6</Notes>
  <HiddenSlides>1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5" baseType="lpstr">
      <vt:lpstr>PMingLiU</vt:lpstr>
      <vt:lpstr>Arial</vt:lpstr>
      <vt:lpstr>Calibri</vt:lpstr>
      <vt:lpstr>Calibri Light</vt:lpstr>
      <vt:lpstr>Cambria Math</vt:lpstr>
      <vt:lpstr>Franklin Gothic Demi</vt:lpstr>
      <vt:lpstr>Franklin Gothic Medium</vt:lpstr>
      <vt:lpstr>Wingdings</vt:lpstr>
      <vt:lpstr>Office Theme</vt:lpstr>
      <vt:lpstr>PowerPoint 簡報</vt:lpstr>
      <vt:lpstr>PowerPoint 簡報</vt:lpstr>
      <vt:lpstr>PowerPoint 簡報</vt:lpstr>
      <vt:lpstr>PowerPoint 簡報</vt:lpstr>
      <vt:lpstr>RiConnect Digital Technology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Hong</dc:creator>
  <cp:lastModifiedBy>Helen</cp:lastModifiedBy>
  <cp:revision>14</cp:revision>
  <dcterms:created xsi:type="dcterms:W3CDTF">2023-11-17T05:36:09Z</dcterms:created>
  <dcterms:modified xsi:type="dcterms:W3CDTF">2024-03-04T03:47:15Z</dcterms:modified>
</cp:coreProperties>
</file>